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814" r:id="rId3"/>
    <p:sldId id="1092" r:id="rId4"/>
    <p:sldId id="1093" r:id="rId5"/>
    <p:sldId id="1094" r:id="rId6"/>
    <p:sldId id="1095" r:id="rId7"/>
    <p:sldId id="1096" r:id="rId8"/>
    <p:sldId id="1097" r:id="rId9"/>
    <p:sldId id="1098" r:id="rId10"/>
    <p:sldId id="1099" r:id="rId11"/>
    <p:sldId id="869" r:id="rId12"/>
    <p:sldId id="870" r:id="rId13"/>
    <p:sldId id="871" r:id="rId14"/>
    <p:sldId id="872" r:id="rId15"/>
    <p:sldId id="880" r:id="rId16"/>
    <p:sldId id="881" r:id="rId17"/>
    <p:sldId id="882" r:id="rId18"/>
    <p:sldId id="1071" r:id="rId19"/>
    <p:sldId id="883" r:id="rId20"/>
    <p:sldId id="1072" r:id="rId21"/>
    <p:sldId id="885" r:id="rId22"/>
    <p:sldId id="886" r:id="rId23"/>
    <p:sldId id="887" r:id="rId24"/>
    <p:sldId id="888" r:id="rId25"/>
    <p:sldId id="889" r:id="rId26"/>
    <p:sldId id="990" r:id="rId27"/>
  </p:sldIdLst>
  <p:sldSz cx="9144000" cy="6858000" type="screen4x3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rgbClr val="000000"/>
        </a:solidFill>
        <a:latin typeface="Verdana" panose="020B0604030504040204" pitchFamily="34" charset="0"/>
        <a:ea typeface="微软雅黑" panose="020B0503020204020204" pitchFamily="34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rgbClr val="000000"/>
        </a:solidFill>
        <a:latin typeface="Verdana" panose="020B0604030504040204" pitchFamily="34" charset="0"/>
        <a:ea typeface="微软雅黑" panose="020B0503020204020204" pitchFamily="34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rgbClr val="000000"/>
        </a:solidFill>
        <a:latin typeface="Verdana" panose="020B0604030504040204" pitchFamily="34" charset="0"/>
        <a:ea typeface="微软雅黑" panose="020B0503020204020204" pitchFamily="34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rgbClr val="000000"/>
        </a:solidFill>
        <a:latin typeface="Verdana" panose="020B0604030504040204" pitchFamily="34" charset="0"/>
        <a:ea typeface="微软雅黑" panose="020B0503020204020204" pitchFamily="34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rgbClr val="000000"/>
        </a:solidFill>
        <a:latin typeface="Verdana" panose="020B0604030504040204" pitchFamily="34" charset="0"/>
        <a:ea typeface="微软雅黑" panose="020B0503020204020204" pitchFamily="34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rgbClr val="000000"/>
        </a:solidFill>
        <a:latin typeface="Verdana" panose="020B0604030504040204" pitchFamily="34" charset="0"/>
        <a:ea typeface="微软雅黑" panose="020B0503020204020204" pitchFamily="34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rgbClr val="000000"/>
        </a:solidFill>
        <a:latin typeface="Verdana" panose="020B0604030504040204" pitchFamily="34" charset="0"/>
        <a:ea typeface="微软雅黑" panose="020B0503020204020204" pitchFamily="34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rgbClr val="000000"/>
        </a:solidFill>
        <a:latin typeface="Verdana" panose="020B0604030504040204" pitchFamily="34" charset="0"/>
        <a:ea typeface="微软雅黑" panose="020B0503020204020204" pitchFamily="34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rgbClr val="000000"/>
        </a:solidFill>
        <a:latin typeface="Verdana" panose="020B0604030504040204" pitchFamily="34" charset="0"/>
        <a:ea typeface="微软雅黑" panose="020B0503020204020204" pitchFamily="34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用户" initials="微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0"/>
    <a:srgbClr val="FF00FF"/>
    <a:srgbClr val="0066FF"/>
    <a:srgbClr val="CC0000"/>
    <a:srgbClr val="FF3300"/>
    <a:srgbClr val="CC3300"/>
    <a:srgbClr val="FF0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2144"/>
  </p:normalViewPr>
  <p:slideViewPr>
    <p:cSldViewPr showGuides="1">
      <p:cViewPr varScale="1">
        <p:scale>
          <a:sx n="118" d="100"/>
          <a:sy n="118" d="100"/>
        </p:scale>
        <p:origin x="2040" y="200"/>
      </p:cViewPr>
      <p:guideLst>
        <p:guide orient="horz" pos="2160"/>
        <p:guide pos="29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commentAuthors" Target="commentAuthor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Verdana" panose="020B0604030504040204" pitchFamily="34" charset="0"/>
                <a:ea typeface="微软雅黑" panose="020B0503020204020204" pitchFamily="34" charset="-122"/>
                <a:cs typeface="+mn-ea"/>
              </a:rPr>
              <a:t>2019/6/11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Verdana" panose="020B0604030504040204" pitchFamily="34" charset="0"/>
                <a:ea typeface="微软雅黑" panose="020B0503020204020204" pitchFamily="34" charset="-122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340" name="Rectangle 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14341" name="Rectangle 5"/>
          <p:cNvSpPr>
            <a:spLocks noGrp="1" noRot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0"/>
            <a:r>
              <a:rPr lang="zh-CN" altLang="en-US" dirty="0"/>
              <a:t>第二级</a:t>
            </a:r>
          </a:p>
          <a:p>
            <a:pPr lvl="2" indent="0"/>
            <a:r>
              <a:rPr lang="zh-CN" altLang="en-US" dirty="0"/>
              <a:t>第三级</a:t>
            </a:r>
          </a:p>
          <a:p>
            <a:pPr lvl="3" indent="0"/>
            <a:r>
              <a:rPr lang="zh-CN" altLang="en-US" dirty="0"/>
              <a:t>第四级</a:t>
            </a:r>
          </a:p>
          <a:p>
            <a:pPr lvl="4" indent="0"/>
            <a:r>
              <a:rPr lang="zh-CN" altLang="en-US" dirty="0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D056C7-34EB-42FF-BDEE-97CB10015F57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png"/><Relationship Id="rId10" Type="http://schemas.openxmlformats.org/officeDocument/2006/relationships/image" Target="../media/image1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back_bi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4" name="Picture 4" descr="back cop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523875"/>
            <a:ext cx="4248150" cy="6181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33333"/>
                  <a:invGamma/>
                </a:schemeClr>
              </a:gs>
              <a:gs pos="100000">
                <a:schemeClr val="bg1"/>
              </a:gs>
            </a:gsLst>
            <a:lin ang="27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3" name="Group 5"/>
          <p:cNvGrpSpPr/>
          <p:nvPr/>
        </p:nvGrpSpPr>
        <p:grpSpPr>
          <a:xfrm>
            <a:off x="190500" y="-4762"/>
            <a:ext cx="2876550" cy="1900237"/>
            <a:chOff x="0" y="0"/>
            <a:chExt cx="1812" cy="1197"/>
          </a:xfrm>
        </p:grpSpPr>
        <p:pic>
          <p:nvPicPr>
            <p:cNvPr id="2061" name="Picture 6" descr="t_2_top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0" y="3"/>
              <a:ext cx="1812" cy="119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62" name="Freeform 7"/>
            <p:cNvSpPr/>
            <p:nvPr/>
          </p:nvSpPr>
          <p:spPr>
            <a:xfrm>
              <a:off x="66" y="0"/>
              <a:ext cx="1629" cy="1071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42" y="744"/>
                </a:cxn>
                <a:cxn ang="0">
                  <a:pos x="178" y="924"/>
                </a:cxn>
                <a:cxn ang="0">
                  <a:pos x="1511" y="1044"/>
                </a:cxn>
                <a:cxn ang="0">
                  <a:pos x="1605" y="924"/>
                </a:cxn>
                <a:cxn ang="0">
                  <a:pos x="1644" y="285"/>
                </a:cxn>
                <a:cxn ang="0">
                  <a:pos x="1569" y="147"/>
                </a:cxn>
                <a:cxn ang="0">
                  <a:pos x="1124" y="3"/>
                </a:cxn>
                <a:cxn ang="0">
                  <a:pos x="85" y="0"/>
                </a:cxn>
              </a:cxnLst>
              <a:rect l="0" t="0" r="0" b="0"/>
              <a:pathLst>
                <a:path w="1617" h="1071">
                  <a:moveTo>
                    <a:pt x="81" y="0"/>
                  </a:moveTo>
                  <a:lnTo>
                    <a:pt x="42" y="744"/>
                  </a:lnTo>
                  <a:cubicBezTo>
                    <a:pt x="42" y="744"/>
                    <a:pt x="0" y="906"/>
                    <a:pt x="174" y="924"/>
                  </a:cubicBezTo>
                  <a:cubicBezTo>
                    <a:pt x="820" y="984"/>
                    <a:pt x="1467" y="1044"/>
                    <a:pt x="1467" y="1044"/>
                  </a:cubicBezTo>
                  <a:cubicBezTo>
                    <a:pt x="1467" y="1044"/>
                    <a:pt x="1566" y="1071"/>
                    <a:pt x="1557" y="924"/>
                  </a:cubicBezTo>
                  <a:cubicBezTo>
                    <a:pt x="1576" y="604"/>
                    <a:pt x="1596" y="285"/>
                    <a:pt x="1596" y="285"/>
                  </a:cubicBezTo>
                  <a:cubicBezTo>
                    <a:pt x="1596" y="285"/>
                    <a:pt x="1617" y="183"/>
                    <a:pt x="1524" y="147"/>
                  </a:cubicBezTo>
                  <a:cubicBezTo>
                    <a:pt x="1308" y="75"/>
                    <a:pt x="1092" y="3"/>
                    <a:pt x="1092" y="3"/>
                  </a:cubicBezTo>
                  <a:lnTo>
                    <a:pt x="81" y="0"/>
                  </a:lnTo>
                  <a:close/>
                </a:path>
              </a:pathLst>
            </a:custGeom>
            <a:blipFill rotWithShape="1">
              <a:blip r:embed="rId5"/>
              <a:stretch>
                <a:fillRect/>
              </a:stretch>
            </a:blip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Group 8"/>
          <p:cNvGrpSpPr/>
          <p:nvPr/>
        </p:nvGrpSpPr>
        <p:grpSpPr>
          <a:xfrm>
            <a:off x="123825" y="4095750"/>
            <a:ext cx="2390775" cy="1695450"/>
            <a:chOff x="0" y="0"/>
            <a:chExt cx="1506" cy="1068"/>
          </a:xfrm>
        </p:grpSpPr>
        <p:pic>
          <p:nvPicPr>
            <p:cNvPr id="2058" name="Picture 9" descr="t_2_bo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1506" cy="10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59" name="Freeform 10"/>
            <p:cNvSpPr/>
            <p:nvPr/>
          </p:nvSpPr>
          <p:spPr>
            <a:xfrm>
              <a:off x="72" y="39"/>
              <a:ext cx="1269" cy="939"/>
            </a:xfrm>
            <a:custGeom>
              <a:avLst/>
              <a:gdLst/>
              <a:ahLst/>
              <a:cxnLst>
                <a:cxn ang="0">
                  <a:pos x="15" y="123"/>
                </a:cxn>
                <a:cxn ang="0">
                  <a:pos x="3" y="792"/>
                </a:cxn>
                <a:cxn ang="0">
                  <a:pos x="138" y="939"/>
                </a:cxn>
                <a:cxn ang="0">
                  <a:pos x="1176" y="924"/>
                </a:cxn>
                <a:cxn ang="0">
                  <a:pos x="1254" y="840"/>
                </a:cxn>
                <a:cxn ang="0">
                  <a:pos x="1269" y="312"/>
                </a:cxn>
                <a:cxn ang="0">
                  <a:pos x="1164" y="201"/>
                </a:cxn>
                <a:cxn ang="0">
                  <a:pos x="171" y="33"/>
                </a:cxn>
                <a:cxn ang="0">
                  <a:pos x="15" y="123"/>
                </a:cxn>
              </a:cxnLst>
              <a:rect l="0" t="0" r="0" b="0"/>
              <a:pathLst>
                <a:path w="1269" h="939">
                  <a:moveTo>
                    <a:pt x="15" y="123"/>
                  </a:moveTo>
                  <a:cubicBezTo>
                    <a:pt x="15" y="123"/>
                    <a:pt x="9" y="457"/>
                    <a:pt x="3" y="792"/>
                  </a:cubicBezTo>
                  <a:cubicBezTo>
                    <a:pt x="0" y="939"/>
                    <a:pt x="138" y="939"/>
                    <a:pt x="138" y="939"/>
                  </a:cubicBezTo>
                  <a:lnTo>
                    <a:pt x="1176" y="924"/>
                  </a:lnTo>
                  <a:cubicBezTo>
                    <a:pt x="1176" y="924"/>
                    <a:pt x="1248" y="915"/>
                    <a:pt x="1254" y="840"/>
                  </a:cubicBezTo>
                  <a:cubicBezTo>
                    <a:pt x="1261" y="576"/>
                    <a:pt x="1269" y="312"/>
                    <a:pt x="1269" y="312"/>
                  </a:cubicBezTo>
                  <a:cubicBezTo>
                    <a:pt x="1269" y="312"/>
                    <a:pt x="1263" y="222"/>
                    <a:pt x="1164" y="201"/>
                  </a:cubicBezTo>
                  <a:cubicBezTo>
                    <a:pt x="1164" y="201"/>
                    <a:pt x="667" y="117"/>
                    <a:pt x="171" y="33"/>
                  </a:cubicBezTo>
                  <a:cubicBezTo>
                    <a:pt x="48" y="0"/>
                    <a:pt x="15" y="123"/>
                    <a:pt x="15" y="123"/>
                  </a:cubicBezTo>
                  <a:close/>
                </a:path>
              </a:pathLst>
            </a:custGeom>
            <a:blipFill rotWithShape="1">
              <a:blip r:embed="rId7"/>
              <a:stretch>
                <a:fillRect/>
              </a:stretch>
            </a:blip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" name="Freeform 11"/>
          <p:cNvSpPr/>
          <p:nvPr/>
        </p:nvSpPr>
        <p:spPr>
          <a:xfrm>
            <a:off x="241300" y="4157663"/>
            <a:ext cx="2014538" cy="1490662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1269" h="939">
                <a:moveTo>
                  <a:pt x="15" y="123"/>
                </a:moveTo>
                <a:cubicBezTo>
                  <a:pt x="15" y="123"/>
                  <a:pt x="9" y="457"/>
                  <a:pt x="3" y="792"/>
                </a:cubicBezTo>
                <a:cubicBezTo>
                  <a:pt x="0" y="939"/>
                  <a:pt x="138" y="939"/>
                  <a:pt x="138" y="939"/>
                </a:cubicBezTo>
                <a:lnTo>
                  <a:pt x="1176" y="924"/>
                </a:lnTo>
                <a:cubicBezTo>
                  <a:pt x="1176" y="924"/>
                  <a:pt x="1248" y="915"/>
                  <a:pt x="1254" y="840"/>
                </a:cubicBezTo>
                <a:cubicBezTo>
                  <a:pt x="1261" y="576"/>
                  <a:pt x="1269" y="312"/>
                  <a:pt x="1269" y="312"/>
                </a:cubicBezTo>
                <a:cubicBezTo>
                  <a:pt x="1269" y="312"/>
                  <a:pt x="1263" y="222"/>
                  <a:pt x="1164" y="201"/>
                </a:cubicBezTo>
                <a:cubicBezTo>
                  <a:pt x="1164" y="201"/>
                  <a:pt x="667" y="117"/>
                  <a:pt x="171" y="33"/>
                </a:cubicBezTo>
                <a:cubicBezTo>
                  <a:pt x="48" y="0"/>
                  <a:pt x="15" y="123"/>
                  <a:pt x="15" y="123"/>
                </a:cubicBezTo>
                <a:close/>
              </a:path>
            </a:pathLst>
          </a:custGeom>
          <a:blipFill rotWithShape="1">
            <a:blip r:embed="rId8"/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" name="Picture 12" descr="w_1"/>
          <p:cNvPicPr>
            <a:picLocks noChangeAspect="1"/>
          </p:cNvPicPr>
          <p:nvPr/>
        </p:nvPicPr>
        <p:blipFill>
          <a:blip r:embed="rId9"/>
          <a:srcRect t="47940"/>
          <a:stretch>
            <a:fillRect/>
          </a:stretch>
        </p:blipFill>
        <p:spPr>
          <a:xfrm>
            <a:off x="0" y="2209800"/>
            <a:ext cx="4619625" cy="2647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Freeform 13"/>
          <p:cNvSpPr/>
          <p:nvPr/>
        </p:nvSpPr>
        <p:spPr>
          <a:xfrm>
            <a:off x="293688" y="0"/>
            <a:ext cx="2586037" cy="1700213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0" t="0" r="0" b="0"/>
            <a:pathLst>
              <a:path w="1617" h="1071">
                <a:moveTo>
                  <a:pt x="81" y="0"/>
                </a:moveTo>
                <a:lnTo>
                  <a:pt x="42" y="744"/>
                </a:lnTo>
                <a:cubicBezTo>
                  <a:pt x="42" y="744"/>
                  <a:pt x="0" y="906"/>
                  <a:pt x="174" y="924"/>
                </a:cubicBezTo>
                <a:cubicBezTo>
                  <a:pt x="820" y="984"/>
                  <a:pt x="1467" y="1044"/>
                  <a:pt x="1467" y="1044"/>
                </a:cubicBezTo>
                <a:cubicBezTo>
                  <a:pt x="1467" y="1044"/>
                  <a:pt x="1566" y="1071"/>
                  <a:pt x="1557" y="924"/>
                </a:cubicBezTo>
                <a:cubicBezTo>
                  <a:pt x="1576" y="604"/>
                  <a:pt x="1596" y="285"/>
                  <a:pt x="1596" y="285"/>
                </a:cubicBezTo>
                <a:cubicBezTo>
                  <a:pt x="1596" y="285"/>
                  <a:pt x="1617" y="183"/>
                  <a:pt x="1524" y="147"/>
                </a:cubicBezTo>
                <a:cubicBezTo>
                  <a:pt x="1308" y="75"/>
                  <a:pt x="1092" y="3"/>
                  <a:pt x="1092" y="3"/>
                </a:cubicBezTo>
                <a:lnTo>
                  <a:pt x="81" y="0"/>
                </a:lnTo>
                <a:close/>
              </a:path>
            </a:pathLst>
          </a:custGeom>
          <a:blipFill rotWithShape="1">
            <a:blip r:embed="rId10"/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2" name="Group 14"/>
          <p:cNvGrpSpPr/>
          <p:nvPr/>
        </p:nvGrpSpPr>
        <p:grpSpPr>
          <a:xfrm>
            <a:off x="1676400" y="1143000"/>
            <a:ext cx="3476625" cy="3059113"/>
            <a:chOff x="0" y="0"/>
            <a:chExt cx="2190" cy="1927"/>
          </a:xfrm>
        </p:grpSpPr>
        <p:pic>
          <p:nvPicPr>
            <p:cNvPr id="2051" name="Picture 15" descr="t_1_b"/>
            <p:cNvPicPr>
              <a:picLocks noChangeAspect="1"/>
            </p:cNvPicPr>
            <p:nvPr/>
          </p:nvPicPr>
          <p:blipFill>
            <a:blip r:embed="rId11"/>
            <a:srcRect t="3554"/>
            <a:stretch>
              <a:fillRect/>
            </a:stretch>
          </p:blipFill>
          <p:spPr>
            <a:xfrm>
              <a:off x="0" y="0"/>
              <a:ext cx="2190" cy="19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52" name="Freeform 16"/>
            <p:cNvSpPr/>
            <p:nvPr/>
          </p:nvSpPr>
          <p:spPr>
            <a:xfrm>
              <a:off x="84" y="18"/>
              <a:ext cx="2040" cy="1746"/>
            </a:xfrm>
            <a:custGeom>
              <a:avLst/>
              <a:gdLst/>
              <a:ahLst/>
              <a:cxnLst>
                <a:cxn ang="0">
                  <a:pos x="105" y="169"/>
                </a:cxn>
                <a:cxn ang="0">
                  <a:pos x="39" y="1384"/>
                </a:cxn>
                <a:cxn ang="0">
                  <a:pos x="208" y="1610"/>
                </a:cxn>
                <a:cxn ang="0">
                  <a:pos x="1902" y="1773"/>
                </a:cxn>
                <a:cxn ang="0">
                  <a:pos x="1986" y="1667"/>
                </a:cxn>
                <a:cxn ang="0">
                  <a:pos x="2034" y="755"/>
                </a:cxn>
                <a:cxn ang="0">
                  <a:pos x="1968" y="613"/>
                </a:cxn>
                <a:cxn ang="0">
                  <a:pos x="241" y="27"/>
                </a:cxn>
                <a:cxn ang="0">
                  <a:pos x="105" y="169"/>
                </a:cxn>
              </a:cxnLst>
              <a:rect l="0" t="0" r="0" b="0"/>
              <a:pathLst>
                <a:path w="2034" h="1734">
                  <a:moveTo>
                    <a:pt x="105" y="165"/>
                  </a:moveTo>
                  <a:lnTo>
                    <a:pt x="39" y="1347"/>
                  </a:lnTo>
                  <a:cubicBezTo>
                    <a:pt x="39" y="1347"/>
                    <a:pt x="0" y="1566"/>
                    <a:pt x="204" y="1566"/>
                  </a:cubicBezTo>
                  <a:cubicBezTo>
                    <a:pt x="1041" y="1645"/>
                    <a:pt x="1878" y="1725"/>
                    <a:pt x="1878" y="1725"/>
                  </a:cubicBezTo>
                  <a:cubicBezTo>
                    <a:pt x="1878" y="1725"/>
                    <a:pt x="1959" y="1734"/>
                    <a:pt x="1962" y="1623"/>
                  </a:cubicBezTo>
                  <a:cubicBezTo>
                    <a:pt x="1986" y="1179"/>
                    <a:pt x="2010" y="735"/>
                    <a:pt x="2010" y="735"/>
                  </a:cubicBezTo>
                  <a:cubicBezTo>
                    <a:pt x="2034" y="639"/>
                    <a:pt x="1944" y="597"/>
                    <a:pt x="1944" y="597"/>
                  </a:cubicBezTo>
                  <a:cubicBezTo>
                    <a:pt x="1944" y="597"/>
                    <a:pt x="1090" y="312"/>
                    <a:pt x="237" y="27"/>
                  </a:cubicBezTo>
                  <a:cubicBezTo>
                    <a:pt x="93" y="0"/>
                    <a:pt x="105" y="165"/>
                    <a:pt x="105" y="165"/>
                  </a:cubicBezTo>
                  <a:close/>
                </a:path>
              </a:pathLst>
            </a:custGeom>
            <a:blipFill rotWithShape="1">
              <a:blip r:embed="rId12"/>
              <a:stretch>
                <a:fillRect/>
              </a:stretch>
            </a:blip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7696200" y="152400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rgbClr val="000000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rgbClr val="000000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rgbClr val="000000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rgbClr val="000000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rgbClr val="000000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rPr>
              <a:t>LOGO</a:t>
            </a:r>
          </a:p>
        </p:txBody>
      </p:sp>
      <p:sp>
        <p:nvSpPr>
          <p:cNvPr id="2065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3505200" y="4648200"/>
            <a:ext cx="5410200" cy="838200"/>
          </a:xfrm>
        </p:spPr>
        <p:txBody>
          <a:bodyPr/>
          <a:lstStyle>
            <a:lvl1pPr>
              <a:defRPr sz="5000">
                <a:latin typeface="Arial" panose="020B0604020202020204" pitchFamily="34" charset="0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066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5791200"/>
            <a:ext cx="5410200" cy="5334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 sz="1600">
                <a:latin typeface="Arial" panose="020B0604020202020204" pitchFamily="34" charset="0"/>
              </a:defRPr>
            </a:lvl1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26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6E4628E8-87DF-4959-A32C-F963B50ABE6F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0DDE3126-01F1-4590-8D33-74D43D193BB4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A6654FDA-1B57-46FD-ACF9-732E1AF04556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5146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5146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3661702F-142F-47E7-B670-BD9BE632B819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E350C12A-F1D7-4398-BDA3-56F98787ECB4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9BB0E3AD-A625-4811-98EC-83398E0BE66B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DF877026-8BA3-4CB3-9FB5-AA6D07AA7EC4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2514416D-4836-4F57-B162-A3F72CC93001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6DD5F663-9C7A-48D1-B859-8C1A7047DD16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81052DC2-F569-48CA-AE4F-134022D09B51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6107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610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b="0" i="0" kern="1200" cap="none" spc="0" normalizeH="0" baseline="0" noProof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4C6324E0-EF20-482C-96A3-1480107B2BDD}" type="slidenum">
              <a:rPr kumimoji="0" lang="zh-CN" altLang="en-US" b="0" i="0" kern="1200" cap="none" spc="0" normalizeH="0" baseline="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b="0" i="0" kern="1200" cap="none" spc="0" normalizeH="0" baseline="0" noProof="1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ck_bi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Picture 3" descr="w_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29400" y="304800"/>
            <a:ext cx="2514600" cy="6410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Picture 4" descr="02_icon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8600" y="304800"/>
            <a:ext cx="61595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9" name="Rectangle 5"/>
          <p:cNvSpPr>
            <a:spLocks noGrp="1"/>
          </p:cNvSpPr>
          <p:nvPr>
            <p:ph type="title"/>
          </p:nvPr>
        </p:nvSpPr>
        <p:spPr>
          <a:xfrm>
            <a:off x="838200" y="228600"/>
            <a:ext cx="7848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30" name="Rectangle 6"/>
          <p:cNvSpPr>
            <a:spLocks noGrp="1"/>
          </p:cNvSpPr>
          <p:nvPr>
            <p:ph type="body"/>
          </p:nvPr>
        </p:nvSpPr>
        <p:spPr>
          <a:xfrm>
            <a:off x="457200" y="1143000"/>
            <a:ext cx="8229600" cy="51466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FEB56F3-5CAC-4F5A-9C40-ECFE97C30B6D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v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Arial" panose="020B0604020202020204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•"/>
        <a:defRPr sz="2400">
          <a:solidFill>
            <a:schemeClr val="tx1"/>
          </a:solidFill>
          <a:latin typeface="Arial" panose="020B0604020202020204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>
          <a:solidFill>
            <a:schemeClr val="tx1"/>
          </a:solidFill>
          <a:latin typeface="Arial" panose="020B0604020202020204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Arial" panose="020B0604020202020204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Arial" panose="020B0604020202020204" pitchFamily="34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Arial" panose="020B0604020202020204" pitchFamily="34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Arial" panose="020B0604020202020204" pitchFamily="34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>
          <a:solidFill>
            <a:schemeClr val="tx1"/>
          </a:solidFill>
          <a:latin typeface="Arial" panose="020B0604020202020204" pitchFamily="34" charset="0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/>
          <p:nvPr/>
        </p:nvSpPr>
        <p:spPr>
          <a:xfrm>
            <a:off x="0" y="-26987"/>
            <a:ext cx="9144000" cy="4797425"/>
          </a:xfrm>
          <a:prstGeom prst="rect">
            <a:avLst/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sz="96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服务操作分</a:t>
            </a:r>
            <a:r>
              <a:rPr lang="zh-CN" altLang="en-US" sz="96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之</a:t>
            </a:r>
            <a:endParaRPr lang="zh-CN" altLang="en-US" sz="96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sz="66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如何发布高质量的产品</a:t>
            </a:r>
            <a:r>
              <a:rPr lang="zh-CN" altLang="en-US" sz="83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/>
            </a:r>
            <a:br>
              <a:rPr lang="zh-CN" altLang="en-US" sz="83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</a:b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吴官庆    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  <a:r>
              <a:rPr lang="zh-CN" altLang="zh-CN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拍档英讯科技</a:t>
            </a:r>
          </a:p>
        </p:txBody>
      </p:sp>
      <p:sp>
        <p:nvSpPr>
          <p:cNvPr id="15362" name="Oval 3"/>
          <p:cNvSpPr/>
          <p:nvPr/>
        </p:nvSpPr>
        <p:spPr>
          <a:xfrm>
            <a:off x="3490913" y="4437063"/>
            <a:ext cx="2305050" cy="2305050"/>
          </a:xfrm>
          <a:prstGeom prst="ellipse">
            <a:avLst/>
          </a:prstGeom>
          <a:solidFill>
            <a:srgbClr val="FF3300"/>
          </a:solidFill>
          <a:ln w="762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Arial" panose="020B0604020202020204" pitchFamily="34" charset="0"/>
                <a:ea typeface="微软雅黑" panose="020B0503020204020204" pitchFamily="34" charset="-122"/>
              </a:rPr>
              <a:t>全局篇</a:t>
            </a:r>
          </a:p>
        </p:txBody>
      </p:sp>
      <p:sp>
        <p:nvSpPr>
          <p:cNvPr id="15363" name="Text Box 4"/>
          <p:cNvSpPr txBox="1"/>
          <p:nvPr/>
        </p:nvSpPr>
        <p:spPr>
          <a:xfrm>
            <a:off x="87313" y="4892675"/>
            <a:ext cx="27622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>
              <a:buFont typeface="Arial" panose="020B0604020202020204" pitchFamily="34" charset="0"/>
              <a:buNone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</a:rPr>
              <a:t>听过来人的经验 少走弯路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矩形 315393"/>
          <p:cNvSpPr/>
          <p:nvPr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chemeClr val="accent4">
              <a:lumMod val="10000"/>
            </a:schemeClr>
          </a:solidFill>
          <a:ln w="9525">
            <a:noFill/>
          </a:ln>
        </p:spPr>
        <p:txBody>
          <a:bodyPr anchor="ctr"/>
          <a:lstStyle/>
          <a:p>
            <a:pPr lvl="0" indent="0">
              <a:buFont typeface="Arial" panose="020B0604020202020204" pitchFamily="34" charset="0"/>
              <a:buNone/>
            </a:pPr>
            <a:r>
              <a:rPr lang="zh-CN" altLang="en-US" sz="63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吴官庆个人介绍</a:t>
            </a:r>
          </a:p>
        </p:txBody>
      </p:sp>
      <p:sp>
        <p:nvSpPr>
          <p:cNvPr id="16386" name="直接连接符 315394"/>
          <p:cNvSpPr/>
          <p:nvPr/>
        </p:nvSpPr>
        <p:spPr>
          <a:xfrm>
            <a:off x="2749550" y="1335088"/>
            <a:ext cx="609600" cy="0"/>
          </a:xfrm>
          <a:prstGeom prst="line">
            <a:avLst/>
          </a:prstGeom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6387" name="直接连接符 315395"/>
          <p:cNvSpPr/>
          <p:nvPr/>
        </p:nvSpPr>
        <p:spPr>
          <a:xfrm>
            <a:off x="2749550" y="4953000"/>
            <a:ext cx="609600" cy="0"/>
          </a:xfrm>
          <a:prstGeom prst="line">
            <a:avLst/>
          </a:prstGeom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6388" name="直接连接符 315396"/>
          <p:cNvSpPr/>
          <p:nvPr/>
        </p:nvSpPr>
        <p:spPr>
          <a:xfrm flipV="1">
            <a:off x="2673350" y="2097088"/>
            <a:ext cx="685800" cy="0"/>
          </a:xfrm>
          <a:prstGeom prst="line">
            <a:avLst/>
          </a:prstGeom>
          <a:ln w="12700" cap="rnd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6389" name="直接连接符 315397"/>
          <p:cNvSpPr/>
          <p:nvPr/>
        </p:nvSpPr>
        <p:spPr>
          <a:xfrm>
            <a:off x="2749550" y="3505200"/>
            <a:ext cx="609600" cy="0"/>
          </a:xfrm>
          <a:prstGeom prst="line">
            <a:avLst/>
          </a:prstGeom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6390" name="直接连接符 315398"/>
          <p:cNvSpPr/>
          <p:nvPr/>
        </p:nvSpPr>
        <p:spPr>
          <a:xfrm flipV="1">
            <a:off x="2673350" y="4191000"/>
            <a:ext cx="685800" cy="0"/>
          </a:xfrm>
          <a:prstGeom prst="line">
            <a:avLst/>
          </a:prstGeom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6391" name="圆角矩形 315399"/>
          <p:cNvSpPr/>
          <p:nvPr/>
        </p:nvSpPr>
        <p:spPr>
          <a:xfrm>
            <a:off x="3209925" y="1250950"/>
            <a:ext cx="5611813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anchor="t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2" name="矩形 315400"/>
          <p:cNvSpPr/>
          <p:nvPr/>
        </p:nvSpPr>
        <p:spPr>
          <a:xfrm>
            <a:off x="3349625" y="1300163"/>
            <a:ext cx="3771900" cy="3841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 eaLnBrk="0" fontAlgn="b" hangingPunct="0">
              <a:buFont typeface="Arial" panose="020B0604020202020204" pitchFamily="34" charset="0"/>
              <a:buNone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年涉足电商，从事电商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多年</a:t>
            </a:r>
          </a:p>
        </p:txBody>
      </p:sp>
      <p:sp>
        <p:nvSpPr>
          <p:cNvPr id="16393" name="圆角矩形 315401"/>
          <p:cNvSpPr/>
          <p:nvPr/>
        </p:nvSpPr>
        <p:spPr>
          <a:xfrm>
            <a:off x="3209925" y="1927225"/>
            <a:ext cx="5611813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anchor="t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4" name="矩形 315402"/>
          <p:cNvSpPr/>
          <p:nvPr/>
        </p:nvSpPr>
        <p:spPr>
          <a:xfrm>
            <a:off x="3349625" y="1990725"/>
            <a:ext cx="24701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 eaLnBrk="0" fontAlgn="b" hangingPunct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阿里巴巴总部协议讲师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5" name="圆角矩形 315403"/>
          <p:cNvSpPr/>
          <p:nvPr/>
        </p:nvSpPr>
        <p:spPr>
          <a:xfrm>
            <a:off x="3206750" y="3460750"/>
            <a:ext cx="5614988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anchor="t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6" name="矩形 315404"/>
          <p:cNvSpPr/>
          <p:nvPr/>
        </p:nvSpPr>
        <p:spPr>
          <a:xfrm>
            <a:off x="3362325" y="3565525"/>
            <a:ext cx="42989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 eaLnBrk="0" fontAlgn="b" hangingPunct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重点研究电商课题：如何提高询盘转化率</a:t>
            </a:r>
          </a:p>
        </p:txBody>
      </p:sp>
      <p:sp>
        <p:nvSpPr>
          <p:cNvPr id="16397" name="椭圆 315405"/>
          <p:cNvSpPr/>
          <p:nvPr/>
        </p:nvSpPr>
        <p:spPr>
          <a:xfrm>
            <a:off x="3121025" y="1368425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9B491B"/>
              </a:gs>
            </a:gsLst>
            <a:path path="shape">
              <a:fillToRect l="50000" t="50000" r="50000" b="50000"/>
            </a:path>
            <a:tileRect/>
          </a:gra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2212193" algn="ctr" rotWithShape="0">
              <a:schemeClr val="bg2">
                <a:alpha val="50000"/>
              </a:schemeClr>
            </a:outerShdw>
          </a:effectLst>
        </p:spPr>
        <p:txBody>
          <a:bodyPr anchor="t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8" name="椭圆 315406"/>
          <p:cNvSpPr/>
          <p:nvPr/>
        </p:nvSpPr>
        <p:spPr>
          <a:xfrm>
            <a:off x="3133725" y="2060575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939330"/>
              </a:gs>
            </a:gsLst>
            <a:path path="shape">
              <a:fillToRect l="50000" t="50000" r="50000" b="50000"/>
            </a:path>
            <a:tileRect/>
          </a:gra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2212193" algn="ctr" rotWithShape="0">
              <a:schemeClr val="bg2">
                <a:alpha val="50000"/>
              </a:schemeClr>
            </a:outerShdw>
          </a:effectLst>
        </p:spPr>
        <p:txBody>
          <a:bodyPr anchor="t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9" name="椭圆 315407"/>
          <p:cNvSpPr/>
          <p:nvPr/>
        </p:nvSpPr>
        <p:spPr>
          <a:xfrm>
            <a:off x="3133725" y="3606800"/>
            <a:ext cx="228600" cy="2286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rgbClr val="95731F"/>
              </a:gs>
            </a:gsLst>
            <a:path path="shape">
              <a:fillToRect l="50000" t="50000" r="50000" b="50000"/>
            </a:path>
            <a:tileRect/>
          </a:gra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2212193" algn="ctr" rotWithShape="0">
              <a:schemeClr val="bg2">
                <a:alpha val="50000"/>
              </a:schemeClr>
            </a:outerShdw>
          </a:effectLst>
        </p:spPr>
        <p:txBody>
          <a:bodyPr anchor="t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400" name="圆角矩形 315408"/>
          <p:cNvSpPr/>
          <p:nvPr/>
        </p:nvSpPr>
        <p:spPr>
          <a:xfrm>
            <a:off x="3276600" y="4292600"/>
            <a:ext cx="5545138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已服务阿里巴巴国际站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多家会员</a:t>
            </a:r>
          </a:p>
        </p:txBody>
      </p:sp>
      <p:sp>
        <p:nvSpPr>
          <p:cNvPr id="16401" name="椭圆 315409"/>
          <p:cNvSpPr/>
          <p:nvPr/>
        </p:nvSpPr>
        <p:spPr>
          <a:xfrm>
            <a:off x="3133725" y="4437063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939330"/>
              </a:gs>
            </a:gsLst>
            <a:path path="shape">
              <a:fillToRect l="50000" t="50000" r="50000" b="50000"/>
            </a:path>
            <a:tileRect/>
          </a:gra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2212193" algn="ctr" rotWithShape="0">
              <a:schemeClr val="bg2">
                <a:alpha val="50000"/>
              </a:schemeClr>
            </a:outerShdw>
          </a:effectLst>
        </p:spPr>
        <p:txBody>
          <a:bodyPr anchor="t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402" name="圆角矩形 315408"/>
          <p:cNvSpPr/>
          <p:nvPr/>
        </p:nvSpPr>
        <p:spPr>
          <a:xfrm>
            <a:off x="3260725" y="5065713"/>
            <a:ext cx="5545138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主要服务：旺铺装修，微运营，整站托管</a:t>
            </a:r>
          </a:p>
        </p:txBody>
      </p:sp>
      <p:sp>
        <p:nvSpPr>
          <p:cNvPr id="16403" name="椭圆 315409"/>
          <p:cNvSpPr/>
          <p:nvPr/>
        </p:nvSpPr>
        <p:spPr>
          <a:xfrm>
            <a:off x="3117850" y="5210175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939330"/>
              </a:gs>
            </a:gsLst>
            <a:path path="shape">
              <a:fillToRect l="50000" t="50000" r="50000" b="50000"/>
            </a:path>
            <a:tileRect/>
          </a:gra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2212193" algn="ctr" rotWithShape="0">
              <a:schemeClr val="bg2">
                <a:alpha val="50000"/>
              </a:schemeClr>
            </a:outerShdw>
          </a:effectLst>
        </p:spPr>
        <p:txBody>
          <a:bodyPr anchor="t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6404" name="Picture 19" descr="alibab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88" y="2060575"/>
            <a:ext cx="2057400" cy="2921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405" name="直接连接符 315397"/>
          <p:cNvSpPr/>
          <p:nvPr/>
        </p:nvSpPr>
        <p:spPr>
          <a:xfrm>
            <a:off x="2733675" y="4278313"/>
            <a:ext cx="609600" cy="0"/>
          </a:xfrm>
          <a:prstGeom prst="line">
            <a:avLst/>
          </a:prstGeom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6406" name="圆角矩形 315401"/>
          <p:cNvSpPr/>
          <p:nvPr/>
        </p:nvSpPr>
        <p:spPr>
          <a:xfrm>
            <a:off x="3176588" y="2684463"/>
            <a:ext cx="5611812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anchor="t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407" name="矩形 315402"/>
          <p:cNvSpPr/>
          <p:nvPr/>
        </p:nvSpPr>
        <p:spPr>
          <a:xfrm>
            <a:off x="3316288" y="2747963"/>
            <a:ext cx="3611562" cy="3841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 eaLnBrk="0" fontAlgn="b" hangingPunct="0">
              <a:buFont typeface="Arial" panose="020B0604020202020204" pitchFamily="34" charset="0"/>
              <a:buNone/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宁波英讯信息技术有限公司总经理</a:t>
            </a:r>
          </a:p>
        </p:txBody>
      </p:sp>
      <p:sp>
        <p:nvSpPr>
          <p:cNvPr id="16408" name="椭圆 315406"/>
          <p:cNvSpPr/>
          <p:nvPr/>
        </p:nvSpPr>
        <p:spPr>
          <a:xfrm>
            <a:off x="3100388" y="2817813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939330"/>
              </a:gs>
            </a:gsLst>
            <a:path path="shape">
              <a:fillToRect l="50000" t="50000" r="50000" b="50000"/>
            </a:path>
            <a:tileRect/>
          </a:gra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2212193" algn="ctr" rotWithShape="0">
              <a:schemeClr val="bg2">
                <a:alpha val="50000"/>
              </a:schemeClr>
            </a:outerShdw>
          </a:effectLst>
        </p:spPr>
        <p:txBody>
          <a:bodyPr anchor="t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/>
          <p:cNvSpPr/>
          <p:nvPr/>
        </p:nvSpPr>
        <p:spPr>
          <a:xfrm>
            <a:off x="366713" y="1543050"/>
            <a:ext cx="8453437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50194"/>
            </a:srgb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650" name="AutoShape 3"/>
          <p:cNvSpPr/>
          <p:nvPr/>
        </p:nvSpPr>
        <p:spPr>
          <a:xfrm>
            <a:off x="36513" y="476250"/>
            <a:ext cx="9144000" cy="5184775"/>
          </a:xfrm>
          <a:prstGeom prst="roundRect">
            <a:avLst>
              <a:gd name="adj" fmla="val 16667"/>
            </a:avLst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AutoShape 4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7652" name="Picture 5" descr="阴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5648325"/>
            <a:ext cx="8964612" cy="733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@UF1_M}TLJ7GB~Y78NM{~4Y"/>
          <p:cNvPicPr>
            <a:picLocks noChangeAspect="1"/>
          </p:cNvPicPr>
          <p:nvPr/>
        </p:nvPicPr>
        <p:blipFill>
          <a:blip r:embed="rId3"/>
          <a:srcRect t="9232" b="12949"/>
          <a:stretch>
            <a:fillRect/>
          </a:stretch>
        </p:blipFill>
        <p:spPr>
          <a:xfrm>
            <a:off x="2077720" y="558165"/>
            <a:ext cx="6020435" cy="50539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/>
          <p:cNvSpPr/>
          <p:nvPr/>
        </p:nvSpPr>
        <p:spPr>
          <a:xfrm>
            <a:off x="366713" y="1543050"/>
            <a:ext cx="8453437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50194"/>
            </a:srgb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650" name="AutoShape 3"/>
          <p:cNvSpPr/>
          <p:nvPr/>
        </p:nvSpPr>
        <p:spPr>
          <a:xfrm>
            <a:off x="36513" y="476250"/>
            <a:ext cx="9144000" cy="5184775"/>
          </a:xfrm>
          <a:prstGeom prst="roundRect">
            <a:avLst>
              <a:gd name="adj" fmla="val 16667"/>
            </a:avLst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AutoShape 4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7652" name="Picture 5" descr="阴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5648325"/>
            <a:ext cx="8964612" cy="733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OH%SXH[DLE06BPAJ6L@A}U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195" y="509905"/>
            <a:ext cx="4332605" cy="51079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/>
          <p:cNvSpPr/>
          <p:nvPr/>
        </p:nvSpPr>
        <p:spPr>
          <a:xfrm>
            <a:off x="366713" y="1543050"/>
            <a:ext cx="8453437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50194"/>
            </a:srgb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650" name="AutoShape 3"/>
          <p:cNvSpPr/>
          <p:nvPr/>
        </p:nvSpPr>
        <p:spPr>
          <a:xfrm>
            <a:off x="36513" y="476250"/>
            <a:ext cx="9144000" cy="5184775"/>
          </a:xfrm>
          <a:prstGeom prst="roundRect">
            <a:avLst>
              <a:gd name="adj" fmla="val 16667"/>
            </a:avLst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AutoShape 4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7652" name="Picture 5" descr="阴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5648325"/>
            <a:ext cx="8964612" cy="733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XL7VXOT(QQ[5BSXO@04XAB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95" y="894715"/>
            <a:ext cx="8336915" cy="43478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/>
          <p:cNvSpPr/>
          <p:nvPr/>
        </p:nvSpPr>
        <p:spPr>
          <a:xfrm>
            <a:off x="366713" y="1543050"/>
            <a:ext cx="8453437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50194"/>
            </a:srgb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650" name="AutoShape 3"/>
          <p:cNvSpPr/>
          <p:nvPr/>
        </p:nvSpPr>
        <p:spPr>
          <a:xfrm>
            <a:off x="36513" y="476250"/>
            <a:ext cx="9144000" cy="5184775"/>
          </a:xfrm>
          <a:prstGeom prst="roundRect">
            <a:avLst>
              <a:gd name="adj" fmla="val 16667"/>
            </a:avLst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AutoShape 4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7652" name="Picture 5" descr="阴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5648325"/>
            <a:ext cx="8964612" cy="733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G]DJNMJB)YF[B4BJ3WPO@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985" y="539750"/>
            <a:ext cx="5354320" cy="49701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/>
          <p:cNvSpPr/>
          <p:nvPr/>
        </p:nvSpPr>
        <p:spPr>
          <a:xfrm>
            <a:off x="366713" y="1543050"/>
            <a:ext cx="8453437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50194"/>
            </a:srgb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650" name="AutoShape 3"/>
          <p:cNvSpPr/>
          <p:nvPr/>
        </p:nvSpPr>
        <p:spPr>
          <a:xfrm>
            <a:off x="36513" y="476250"/>
            <a:ext cx="9144000" cy="5184775"/>
          </a:xfrm>
          <a:prstGeom prst="roundRect">
            <a:avLst>
              <a:gd name="adj" fmla="val 16667"/>
            </a:avLst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AutoShape 4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7652" name="Picture 5" descr="阴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5648325"/>
            <a:ext cx="8964612" cy="733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BAF)U)B3MK{B935~X7RKY(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010" y="510540"/>
            <a:ext cx="4835525" cy="51168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/>
          <p:cNvSpPr/>
          <p:nvPr/>
        </p:nvSpPr>
        <p:spPr>
          <a:xfrm>
            <a:off x="366713" y="1543050"/>
            <a:ext cx="8453437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50194"/>
            </a:srgb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650" name="AutoShape 3"/>
          <p:cNvSpPr/>
          <p:nvPr/>
        </p:nvSpPr>
        <p:spPr>
          <a:xfrm>
            <a:off x="36513" y="476250"/>
            <a:ext cx="9144000" cy="5184775"/>
          </a:xfrm>
          <a:prstGeom prst="roundRect">
            <a:avLst>
              <a:gd name="adj" fmla="val 16667"/>
            </a:avLst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AutoShape 4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7652" name="Picture 5" descr="阴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5648325"/>
            <a:ext cx="8964612" cy="733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J$RJLDO9J~E378Q`QP)WZ6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605" y="640080"/>
            <a:ext cx="7517130" cy="48571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/>
          <p:cNvSpPr/>
          <p:nvPr/>
        </p:nvSpPr>
        <p:spPr>
          <a:xfrm>
            <a:off x="366713" y="1543050"/>
            <a:ext cx="8453437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50194"/>
            </a:srgb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650" name="AutoShape 3"/>
          <p:cNvSpPr/>
          <p:nvPr/>
        </p:nvSpPr>
        <p:spPr>
          <a:xfrm>
            <a:off x="36513" y="476250"/>
            <a:ext cx="9144000" cy="5184775"/>
          </a:xfrm>
          <a:prstGeom prst="roundRect">
            <a:avLst>
              <a:gd name="adj" fmla="val 16667"/>
            </a:avLst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AutoShape 4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7652" name="Picture 5" descr="阴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5648325"/>
            <a:ext cx="8964612" cy="733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I`$VLWB}6CK__{19[LQ`S]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05" y="861695"/>
            <a:ext cx="8213090" cy="42500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/>
          <p:cNvSpPr/>
          <p:nvPr/>
        </p:nvSpPr>
        <p:spPr>
          <a:xfrm>
            <a:off x="366713" y="1543050"/>
            <a:ext cx="8453437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50194"/>
            </a:srgb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650" name="AutoShape 3"/>
          <p:cNvSpPr/>
          <p:nvPr/>
        </p:nvSpPr>
        <p:spPr>
          <a:xfrm>
            <a:off x="36513" y="476250"/>
            <a:ext cx="9144000" cy="5184775"/>
          </a:xfrm>
          <a:prstGeom prst="roundRect">
            <a:avLst>
              <a:gd name="adj" fmla="val 16667"/>
            </a:avLst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AutoShape 4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7652" name="Picture 5" descr="阴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5648325"/>
            <a:ext cx="8964612" cy="733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51)QLL[_)EUQ6]FZIELL($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480" y="720090"/>
            <a:ext cx="7149465" cy="46970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AutoShape 5"/>
          <p:cNvSpPr/>
          <p:nvPr/>
        </p:nvSpPr>
        <p:spPr>
          <a:xfrm>
            <a:off x="0" y="1196975"/>
            <a:ext cx="9144000" cy="4319588"/>
          </a:xfrm>
          <a:prstGeom prst="roundRect">
            <a:avLst>
              <a:gd name="adj" fmla="val 16667"/>
            </a:avLst>
          </a:prstGeom>
          <a:blipFill rotWithShape="1">
            <a:blip r:embed="rId2"/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indent="0" algn="ctr" defTabSz="457200">
              <a:buFont typeface="Arial" panose="020B0604020202020204" pitchFamily="34" charset="0"/>
              <a:buNone/>
            </a:pPr>
            <a:r>
              <a:rPr lang="zh-CN" altLang="en-US" sz="72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产品目录放置正确</a:t>
            </a:r>
          </a:p>
        </p:txBody>
      </p:sp>
      <p:sp>
        <p:nvSpPr>
          <p:cNvPr id="28674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8675" name="Picture 4" descr="阴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3" y="5516563"/>
            <a:ext cx="7704137" cy="733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AutoShape 5"/>
          <p:cNvSpPr/>
          <p:nvPr/>
        </p:nvSpPr>
        <p:spPr>
          <a:xfrm>
            <a:off x="0" y="1196975"/>
            <a:ext cx="9144000" cy="4319588"/>
          </a:xfrm>
          <a:prstGeom prst="roundRect">
            <a:avLst>
              <a:gd name="adj" fmla="val 16667"/>
            </a:avLst>
          </a:prstGeom>
          <a:solidFill>
            <a:schemeClr val="accent4">
              <a:lumMod val="25000"/>
            </a:schemeClr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indent="0" defTabSz="457200">
              <a:buFont typeface="Arial" panose="020B0604020202020204" pitchFamily="34" charset="0"/>
              <a:buNone/>
            </a:pPr>
            <a:r>
              <a:rPr lang="zh-CN" altLang="en-US" sz="6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注意两种方法</a:t>
            </a:r>
          </a:p>
          <a:p>
            <a:pPr lvl="0" indent="0" defTabSz="457200">
              <a:buFont typeface="Arial" panose="020B0604020202020204" pitchFamily="34" charset="0"/>
              <a:buNone/>
            </a:pPr>
            <a:r>
              <a:rPr lang="en-US" altLang="zh-CN" sz="4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sz="4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，输入产品关键词</a:t>
            </a:r>
          </a:p>
          <a:p>
            <a:pPr lvl="0" indent="0" defTabSz="457200">
              <a:buFont typeface="Arial" panose="020B0604020202020204" pitchFamily="34" charset="0"/>
              <a:buNone/>
            </a:pPr>
            <a:r>
              <a:rPr lang="en-US" altLang="zh-CN" sz="4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sz="4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，尽量不通过浏览自由选择</a:t>
            </a:r>
          </a:p>
        </p:txBody>
      </p:sp>
      <p:sp>
        <p:nvSpPr>
          <p:cNvPr id="29698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9699" name="Picture 4" descr="阴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5516563"/>
            <a:ext cx="7704137" cy="733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AutoShape 2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30722" name="Picture 3"/>
          <p:cNvPicPr>
            <a:picLocks noChangeAspect="1"/>
          </p:cNvPicPr>
          <p:nvPr/>
        </p:nvPicPr>
        <p:blipFill>
          <a:blip r:embed="rId2"/>
          <a:srcRect l="12921" t="18512" r="16801" b="22807"/>
          <a:stretch>
            <a:fillRect/>
          </a:stretch>
        </p:blipFill>
        <p:spPr>
          <a:xfrm>
            <a:off x="0" y="981075"/>
            <a:ext cx="9144000" cy="429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8" name="AutoShape 4"/>
          <p:cNvSpPr/>
          <p:nvPr/>
        </p:nvSpPr>
        <p:spPr>
          <a:xfrm rot="5400000">
            <a:off x="7991475" y="4113213"/>
            <a:ext cx="1296988" cy="360362"/>
          </a:xfrm>
          <a:prstGeom prst="rightArrow">
            <a:avLst>
              <a:gd name="adj1" fmla="val 50000"/>
              <a:gd name="adj2" fmla="val 89744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30724" name="Picture 5" descr="阴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3" y="5445125"/>
            <a:ext cx="7704137" cy="733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AutoShape 2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31746" name="Picture 3"/>
          <p:cNvPicPr>
            <a:picLocks noChangeAspect="1"/>
          </p:cNvPicPr>
          <p:nvPr/>
        </p:nvPicPr>
        <p:blipFill>
          <a:blip r:embed="rId2"/>
          <a:srcRect l="14032" t="14561" r="16788" b="23416"/>
          <a:stretch>
            <a:fillRect/>
          </a:stretch>
        </p:blipFill>
        <p:spPr>
          <a:xfrm>
            <a:off x="0" y="620713"/>
            <a:ext cx="9001125" cy="4537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7" name="Picture 4" descr="阴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3" y="5157788"/>
            <a:ext cx="7704137" cy="733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chemeClr val="accent4">
              <a:lumMod val="25000"/>
            </a:schemeClr>
          </a:solidFill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5400" dirty="0">
                <a:latin typeface="黑体" panose="02010609060101010101" pitchFamily="49" charset="-122"/>
                <a:ea typeface="微软雅黑" panose="020B0503020204020204" pitchFamily="34" charset="-122"/>
              </a:rPr>
              <a:t>产品自定义属性</a:t>
            </a:r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9938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" name="图片 1" descr="未标题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385" y="1257935"/>
            <a:ext cx="6864985" cy="50374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AutoShape 2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sp>
        <p:nvSpPr>
          <p:cNvPr id="40962" name="Rectang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chemeClr val="accent4">
              <a:lumMod val="25000"/>
            </a:schemeClr>
          </a:solidFill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6000" dirty="0">
                <a:ea typeface="微软雅黑" panose="020B0503020204020204" pitchFamily="34" charset="-122"/>
              </a:rPr>
              <a:t>产品图片</a:t>
            </a:r>
          </a:p>
        </p:txBody>
      </p:sp>
      <p:pic>
        <p:nvPicPr>
          <p:cNvPr id="40963" name="图片 1"/>
          <p:cNvPicPr>
            <a:picLocks noChangeAspect="1"/>
          </p:cNvPicPr>
          <p:nvPr/>
        </p:nvPicPr>
        <p:blipFill>
          <a:blip r:embed="rId2"/>
          <a:srcRect l="18497" t="24792" r="32278" b="47203"/>
          <a:stretch>
            <a:fillRect/>
          </a:stretch>
        </p:blipFill>
        <p:spPr>
          <a:xfrm>
            <a:off x="71438" y="2063750"/>
            <a:ext cx="9001125" cy="2879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chemeClr val="accent4">
              <a:lumMod val="25000"/>
            </a:schemeClr>
          </a:solidFill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5400" dirty="0">
                <a:latin typeface="黑体" panose="02010609060101010101" pitchFamily="49" charset="-122"/>
                <a:ea typeface="微软雅黑" panose="020B0503020204020204" pitchFamily="34" charset="-122"/>
              </a:rPr>
              <a:t>产品图片</a:t>
            </a:r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1986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" name="图片 1" descr="未标题-2"/>
          <p:cNvPicPr>
            <a:picLocks noChangeAspect="1"/>
          </p:cNvPicPr>
          <p:nvPr/>
        </p:nvPicPr>
        <p:blipFill>
          <a:blip r:embed="rId2"/>
          <a:srcRect r="5740"/>
          <a:stretch>
            <a:fillRect/>
          </a:stretch>
        </p:blipFill>
        <p:spPr>
          <a:xfrm>
            <a:off x="137160" y="2016125"/>
            <a:ext cx="8842375" cy="33997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chemeClr val="accent4">
              <a:lumMod val="25000"/>
            </a:schemeClr>
          </a:solidFill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5400" dirty="0">
                <a:latin typeface="黑体" panose="02010609060101010101" pitchFamily="49" charset="-122"/>
                <a:ea typeface="微软雅黑" panose="020B0503020204020204" pitchFamily="34" charset="-122"/>
              </a:rPr>
              <a:t>产品图片要求</a:t>
            </a:r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1986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chemeClr val="accent4">
              <a:lumMod val="25000"/>
            </a:schemeClr>
          </a:solidFill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5400" dirty="0">
                <a:latin typeface="黑体" panose="02010609060101010101" pitchFamily="49" charset="-122"/>
                <a:ea typeface="微软雅黑" panose="020B0503020204020204" pitchFamily="34" charset="-122"/>
              </a:rPr>
              <a:t>产品视频</a:t>
            </a:r>
            <a:endParaRPr lang="en-US" altLang="zh-CN" sz="5400" dirty="0">
              <a:latin typeface="黑体" panose="020106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43010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43011" name="图片 1" descr="QQ截图201705141045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2381250"/>
            <a:ext cx="8142287" cy="2095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chemeClr val="accent4">
              <a:lumMod val="25000"/>
            </a:schemeClr>
          </a:solidFill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5400" dirty="0">
                <a:latin typeface="黑体" panose="02010609060101010101" pitchFamily="49" charset="-122"/>
                <a:ea typeface="微软雅黑" panose="020B0503020204020204" pitchFamily="34" charset="-122"/>
              </a:rPr>
              <a:t>产品视频</a:t>
            </a:r>
            <a:endParaRPr lang="en-US" altLang="zh-CN" sz="5400" dirty="0">
              <a:latin typeface="黑体" panose="020106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43010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" name="图片 1" descr="未标题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" y="1169035"/>
            <a:ext cx="8997950" cy="50444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chemeClr val="accent4">
              <a:lumMod val="25000"/>
            </a:schemeClr>
          </a:solidFill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7200" dirty="0">
                <a:ea typeface="微软雅黑" panose="020B0503020204020204" pitchFamily="34" charset="-122"/>
              </a:rPr>
              <a:t>视频</a:t>
            </a:r>
          </a:p>
        </p:txBody>
      </p:sp>
      <p:sp>
        <p:nvSpPr>
          <p:cNvPr id="45058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sp>
        <p:nvSpPr>
          <p:cNvPr id="45059" name="文本框 1"/>
          <p:cNvSpPr txBox="1"/>
          <p:nvPr/>
        </p:nvSpPr>
        <p:spPr>
          <a:xfrm>
            <a:off x="578803" y="2181860"/>
            <a:ext cx="8564880" cy="279971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/>
            <a:r>
              <a:rPr lang="zh-CN" altLang="en-US" sz="4400" b="1">
                <a:latin typeface="Verdana" panose="020B0604030504040204" pitchFamily="34" charset="0"/>
                <a:ea typeface="微软雅黑" panose="020B0503020204020204" pitchFamily="34" charset="-122"/>
              </a:rPr>
              <a:t>详细页中插入视频转化率会高很多</a:t>
            </a:r>
          </a:p>
          <a:p>
            <a:pPr lvl="0" indent="0"/>
            <a:r>
              <a:rPr lang="en-US" altLang="zh-CN" sz="4400" b="1">
                <a:latin typeface="Verdana" panose="020B0604030504040204" pitchFamily="34" charset="0"/>
                <a:ea typeface="微软雅黑" panose="020B0503020204020204" pitchFamily="34" charset="-122"/>
              </a:rPr>
              <a:t>taobao</a:t>
            </a:r>
            <a:r>
              <a:rPr lang="zh-CN" altLang="zh-CN" sz="4400" b="1">
                <a:latin typeface="Verdana" panose="020B0604030504040204" pitchFamily="34" charset="0"/>
                <a:ea typeface="微软雅黑" panose="020B0503020204020204" pitchFamily="34" charset="-122"/>
              </a:rPr>
              <a:t>会员就可以上传视频</a:t>
            </a:r>
          </a:p>
          <a:p>
            <a:pPr lvl="0" indent="0"/>
            <a:r>
              <a:rPr lang="zh-CN" altLang="zh-CN" sz="4400" b="1">
                <a:latin typeface="Verdana" panose="020B0604030504040204" pitchFamily="34" charset="0"/>
                <a:ea typeface="微软雅黑" panose="020B0503020204020204" pitchFamily="34" charset="-122"/>
              </a:rPr>
              <a:t>大视频传到淘视频空间中</a:t>
            </a:r>
          </a:p>
          <a:p>
            <a:pPr lvl="0" indent="0"/>
            <a:r>
              <a:rPr lang="en-US" altLang="zh-CN" sz="4400" b="1">
                <a:latin typeface="Verdana" panose="020B0604030504040204" pitchFamily="34" charset="0"/>
                <a:ea typeface="微软雅黑" panose="020B0503020204020204" pitchFamily="34" charset="-122"/>
              </a:rPr>
              <a:t>Video.taobao.com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chemeClr val="accent4">
              <a:lumMod val="25000"/>
            </a:schemeClr>
          </a:solidFill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5400" dirty="0">
                <a:latin typeface="黑体" panose="02010609060101010101" pitchFamily="49" charset="-122"/>
                <a:ea typeface="微软雅黑" panose="020B0503020204020204" pitchFamily="34" charset="-122"/>
              </a:rPr>
              <a:t>交易信息</a:t>
            </a:r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6082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" name="图片 1" descr="未标题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" y="1841500"/>
            <a:ext cx="8989060" cy="371538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chemeClr val="accent4">
              <a:lumMod val="25000"/>
            </a:schemeClr>
          </a:solidFill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5400" dirty="0">
                <a:latin typeface="黑体" panose="02010609060101010101" pitchFamily="49" charset="-122"/>
                <a:ea typeface="微软雅黑" panose="020B0503020204020204" pitchFamily="34" charset="-122"/>
              </a:rPr>
              <a:t>物流信息</a:t>
            </a:r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7106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2" name="图片 1" descr="未标题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25" y="1464945"/>
            <a:ext cx="8571230" cy="44380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rgbClr val="FF6600"/>
          </a:solidFill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4800" dirty="0">
                <a:ea typeface="微软雅黑" panose="020B0503020204020204" pitchFamily="34" charset="-122"/>
              </a:rPr>
              <a:t>免费拿样</a:t>
            </a:r>
          </a:p>
        </p:txBody>
      </p:sp>
      <p:sp>
        <p:nvSpPr>
          <p:cNvPr id="48130" name="AutoShape 3"/>
          <p:cNvSpPr/>
          <p:nvPr/>
        </p:nvSpPr>
        <p:spPr>
          <a:xfrm>
            <a:off x="0" y="6369050"/>
            <a:ext cx="91440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阿里巴巴C拍档英讯科技</a:t>
            </a:r>
          </a:p>
        </p:txBody>
      </p:sp>
      <p:pic>
        <p:nvPicPr>
          <p:cNvPr id="48131" name="图片 2" descr="未标题-1"/>
          <p:cNvPicPr>
            <a:picLocks noChangeAspect="1"/>
          </p:cNvPicPr>
          <p:nvPr/>
        </p:nvPicPr>
        <p:blipFill>
          <a:blip r:embed="rId2"/>
          <a:srcRect r="36540"/>
          <a:stretch>
            <a:fillRect/>
          </a:stretch>
        </p:blipFill>
        <p:spPr>
          <a:xfrm>
            <a:off x="1465263" y="2562225"/>
            <a:ext cx="6383337" cy="1831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 descr="TB1zyfiHXXXXXbdXpXXXxQbVXXX-1200-3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775" y="44450"/>
            <a:ext cx="4052888" cy="4897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4" name="Picture 3" descr="阴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3" y="6092825"/>
            <a:ext cx="7777162" cy="733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5" name="AutoShape 4"/>
          <p:cNvSpPr/>
          <p:nvPr/>
        </p:nvSpPr>
        <p:spPr>
          <a:xfrm>
            <a:off x="161608" y="4976495"/>
            <a:ext cx="8820150" cy="1008063"/>
          </a:xfrm>
          <a:prstGeom prst="roundRect">
            <a:avLst>
              <a:gd name="adj" fmla="val 16667"/>
            </a:avLst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156" name="Rectangle 5"/>
          <p:cNvSpPr/>
          <p:nvPr/>
        </p:nvSpPr>
        <p:spPr>
          <a:xfrm>
            <a:off x="468313" y="5157788"/>
            <a:ext cx="8424862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 algn="ctr"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信保，是让发布的产品质量提升的催化剂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/>
          <p:nvPr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chemeClr val="accent4">
              <a:lumMod val="25000"/>
            </a:schemeClr>
          </a:solidFill>
          <a:ln w="9525">
            <a:noFill/>
          </a:ln>
        </p:spPr>
        <p:txBody>
          <a:bodyPr anchor="ctr"/>
          <a:lstStyle/>
          <a:p>
            <a:pPr lvl="0" indent="0">
              <a:buFont typeface="Arial" panose="020B0604020202020204" pitchFamily="34" charset="0"/>
              <a:buNone/>
            </a:pPr>
            <a:r>
              <a:rPr lang="zh-CN" altLang="en-US" sz="63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吴官庆个人资料</a:t>
            </a:r>
          </a:p>
        </p:txBody>
      </p:sp>
      <p:sp>
        <p:nvSpPr>
          <p:cNvPr id="153602" name="Line 3"/>
          <p:cNvSpPr/>
          <p:nvPr/>
        </p:nvSpPr>
        <p:spPr>
          <a:xfrm>
            <a:off x="2894013" y="1981200"/>
            <a:ext cx="609600" cy="0"/>
          </a:xfrm>
          <a:prstGeom prst="line">
            <a:avLst/>
          </a:prstGeom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53603" name="Line 5"/>
          <p:cNvSpPr/>
          <p:nvPr/>
        </p:nvSpPr>
        <p:spPr>
          <a:xfrm flipV="1">
            <a:off x="2817813" y="2743200"/>
            <a:ext cx="685800" cy="0"/>
          </a:xfrm>
          <a:prstGeom prst="line">
            <a:avLst/>
          </a:prstGeom>
          <a:ln w="12700" cap="rnd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53604" name="Line 6"/>
          <p:cNvSpPr/>
          <p:nvPr/>
        </p:nvSpPr>
        <p:spPr>
          <a:xfrm>
            <a:off x="2894013" y="3505200"/>
            <a:ext cx="609600" cy="0"/>
          </a:xfrm>
          <a:prstGeom prst="line">
            <a:avLst/>
          </a:prstGeom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53605" name="Line 7"/>
          <p:cNvSpPr/>
          <p:nvPr/>
        </p:nvSpPr>
        <p:spPr>
          <a:xfrm flipV="1">
            <a:off x="2817813" y="4191000"/>
            <a:ext cx="685800" cy="0"/>
          </a:xfrm>
          <a:prstGeom prst="line">
            <a:avLst/>
          </a:prstGeom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53606" name="AutoShape 8"/>
          <p:cNvSpPr/>
          <p:nvPr/>
        </p:nvSpPr>
        <p:spPr>
          <a:xfrm>
            <a:off x="3424238" y="1752600"/>
            <a:ext cx="5611812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607" name="Rectangle 9"/>
          <p:cNvSpPr/>
          <p:nvPr/>
        </p:nvSpPr>
        <p:spPr>
          <a:xfrm>
            <a:off x="3563938" y="1801813"/>
            <a:ext cx="3811587" cy="3698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 eaLnBrk="0" fontAlgn="b" hangingPunct="0">
              <a:buFont typeface="Arial" panose="020B0604020202020204" pitchFamily="34" charset="0"/>
              <a:buNone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年涉足电商，从事电商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多年</a:t>
            </a:r>
          </a:p>
        </p:txBody>
      </p:sp>
      <p:sp>
        <p:nvSpPr>
          <p:cNvPr id="153608" name="AutoShape 10"/>
          <p:cNvSpPr/>
          <p:nvPr/>
        </p:nvSpPr>
        <p:spPr>
          <a:xfrm>
            <a:off x="3424238" y="2501900"/>
            <a:ext cx="5611812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609" name="Rectangle 11"/>
          <p:cNvSpPr/>
          <p:nvPr/>
        </p:nvSpPr>
        <p:spPr>
          <a:xfrm>
            <a:off x="3563938" y="2565400"/>
            <a:ext cx="24701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 eaLnBrk="0" fontAlgn="b" hangingPunct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阿里巴巴总部协议讲师</a:t>
            </a:r>
          </a:p>
        </p:txBody>
      </p:sp>
      <p:sp>
        <p:nvSpPr>
          <p:cNvPr id="153610" name="AutoShape 12"/>
          <p:cNvSpPr/>
          <p:nvPr/>
        </p:nvSpPr>
        <p:spPr>
          <a:xfrm>
            <a:off x="3421063" y="3244850"/>
            <a:ext cx="5614987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611" name="Rectangle 13"/>
          <p:cNvSpPr/>
          <p:nvPr/>
        </p:nvSpPr>
        <p:spPr>
          <a:xfrm>
            <a:off x="3576638" y="3349625"/>
            <a:ext cx="42989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 eaLnBrk="0" fontAlgn="b" hangingPunct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重点研究电商课题：如何提高询盘转化率</a:t>
            </a:r>
          </a:p>
        </p:txBody>
      </p:sp>
      <p:sp>
        <p:nvSpPr>
          <p:cNvPr id="153612" name="Oval 14"/>
          <p:cNvSpPr/>
          <p:nvPr/>
        </p:nvSpPr>
        <p:spPr>
          <a:xfrm>
            <a:off x="3335338" y="1870075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9B491B"/>
              </a:gs>
            </a:gsLst>
            <a:path path="shape">
              <a:fillToRect l="50000" t="50000" r="50000" b="50000"/>
            </a:path>
            <a:tileRect/>
          </a:gra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2212193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613" name="Oval 15"/>
          <p:cNvSpPr/>
          <p:nvPr/>
        </p:nvSpPr>
        <p:spPr>
          <a:xfrm>
            <a:off x="3348038" y="2635250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939330"/>
              </a:gs>
            </a:gsLst>
            <a:path path="shape">
              <a:fillToRect l="50000" t="50000" r="50000" b="50000"/>
            </a:path>
            <a:tileRect/>
          </a:gra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2212193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36" name="Oval 16"/>
          <p:cNvSpPr>
            <a:spLocks noChangeArrowheads="1"/>
          </p:cNvSpPr>
          <p:nvPr/>
        </p:nvSpPr>
        <p:spPr bwMode="auto">
          <a:xfrm>
            <a:off x="3348038" y="3390900"/>
            <a:ext cx="228600" cy="2286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615" name="AutoShape 17"/>
          <p:cNvSpPr/>
          <p:nvPr/>
        </p:nvSpPr>
        <p:spPr>
          <a:xfrm>
            <a:off x="3490913" y="4076700"/>
            <a:ext cx="5545137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  <a:tileRect/>
          </a:gradFill>
          <a:ln w="19050" cap="flat" cmpd="sng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699999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阿里巴巴全球旺铺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级别优秀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服务商</a:t>
            </a:r>
          </a:p>
        </p:txBody>
      </p:sp>
      <p:sp>
        <p:nvSpPr>
          <p:cNvPr id="153616" name="Oval 18"/>
          <p:cNvSpPr/>
          <p:nvPr/>
        </p:nvSpPr>
        <p:spPr>
          <a:xfrm>
            <a:off x="3348038" y="4221163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939330"/>
              </a:gs>
            </a:gsLst>
            <a:path path="shape">
              <a:fillToRect l="50000" t="50000" r="50000" b="50000"/>
            </a:path>
            <a:tileRect/>
          </a:gradFill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2212193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lvl="0" indent="0"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53617" name="图片 21"/>
          <p:cNvPicPr>
            <a:picLocks noChangeAspect="1"/>
          </p:cNvPicPr>
          <p:nvPr/>
        </p:nvPicPr>
        <p:blipFill>
          <a:blip r:embed="rId2"/>
          <a:srcRect l="20230" t="33846" r="22540" b="21005"/>
          <a:stretch>
            <a:fillRect/>
          </a:stretch>
        </p:blipFill>
        <p:spPr>
          <a:xfrm>
            <a:off x="250825" y="1700213"/>
            <a:ext cx="2952750" cy="30972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电子商务">
  <a:themeElements>
    <a:clrScheme name="电子商务 2">
      <a:dk1>
        <a:srgbClr val="969696"/>
      </a:dk1>
      <a:lt1>
        <a:srgbClr val="FFFFFF"/>
      </a:lt1>
      <a:dk2>
        <a:srgbClr val="596909"/>
      </a:dk2>
      <a:lt2>
        <a:srgbClr val="C6FAB4"/>
      </a:lt2>
      <a:accent1>
        <a:srgbClr val="4AADB2"/>
      </a:accent1>
      <a:accent2>
        <a:srgbClr val="E0AD2E"/>
      </a:accent2>
      <a:accent3>
        <a:srgbClr val="B5B9AA"/>
      </a:accent3>
      <a:accent4>
        <a:srgbClr val="DADADA"/>
      </a:accent4>
      <a:accent5>
        <a:srgbClr val="B1D3D5"/>
      </a:accent5>
      <a:accent6>
        <a:srgbClr val="CB9C29"/>
      </a:accent6>
      <a:hlink>
        <a:srgbClr val="72CC4E"/>
      </a:hlink>
      <a:folHlink>
        <a:srgbClr val="E29734"/>
      </a:folHlink>
    </a:clrScheme>
    <a:fontScheme name="电子商务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ea typeface="微软雅黑" panose="020B0503020204020204" pitchFamily="34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ea typeface="微软雅黑" panose="020B0503020204020204" pitchFamily="34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电子商务 1">
        <a:dk1>
          <a:srgbClr val="969696"/>
        </a:dk1>
        <a:lt1>
          <a:srgbClr val="FFFFFF"/>
        </a:lt1>
        <a:dk2>
          <a:srgbClr val="3F1F53"/>
        </a:dk2>
        <a:lt2>
          <a:srgbClr val="F3CC9D"/>
        </a:lt2>
        <a:accent1>
          <a:srgbClr val="557FE7"/>
        </a:accent1>
        <a:accent2>
          <a:srgbClr val="EB6363"/>
        </a:accent2>
        <a:accent3>
          <a:srgbClr val="AFABB3"/>
        </a:accent3>
        <a:accent4>
          <a:srgbClr val="DADADA"/>
        </a:accent4>
        <a:accent5>
          <a:srgbClr val="B4C0F1"/>
        </a:accent5>
        <a:accent6>
          <a:srgbClr val="D55959"/>
        </a:accent6>
        <a:hlink>
          <a:srgbClr val="9351C9"/>
        </a:hlink>
        <a:folHlink>
          <a:srgbClr val="3EB2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电子商务 2">
        <a:dk1>
          <a:srgbClr val="969696"/>
        </a:dk1>
        <a:lt1>
          <a:srgbClr val="FFFFFF"/>
        </a:lt1>
        <a:dk2>
          <a:srgbClr val="596909"/>
        </a:dk2>
        <a:lt2>
          <a:srgbClr val="C6FAB4"/>
        </a:lt2>
        <a:accent1>
          <a:srgbClr val="4AADB2"/>
        </a:accent1>
        <a:accent2>
          <a:srgbClr val="E0AD2E"/>
        </a:accent2>
        <a:accent3>
          <a:srgbClr val="B5B9AA"/>
        </a:accent3>
        <a:accent4>
          <a:srgbClr val="DADADA"/>
        </a:accent4>
        <a:accent5>
          <a:srgbClr val="B1D3D5"/>
        </a:accent5>
        <a:accent6>
          <a:srgbClr val="CB9C29"/>
        </a:accent6>
        <a:hlink>
          <a:srgbClr val="72CC4E"/>
        </a:hlink>
        <a:folHlink>
          <a:srgbClr val="E297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电子商务 3">
        <a:dk1>
          <a:srgbClr val="969696"/>
        </a:dk1>
        <a:lt1>
          <a:srgbClr val="FFFFFF"/>
        </a:lt1>
        <a:dk2>
          <a:srgbClr val="5E1400"/>
        </a:dk2>
        <a:lt2>
          <a:srgbClr val="EFD3A1"/>
        </a:lt2>
        <a:accent1>
          <a:srgbClr val="1AC1E2"/>
        </a:accent1>
        <a:accent2>
          <a:srgbClr val="43A98E"/>
        </a:accent2>
        <a:accent3>
          <a:srgbClr val="B6AAAA"/>
        </a:accent3>
        <a:accent4>
          <a:srgbClr val="DADADA"/>
        </a:accent4>
        <a:accent5>
          <a:srgbClr val="ABDDEE"/>
        </a:accent5>
        <a:accent6>
          <a:srgbClr val="3C9980"/>
        </a:accent6>
        <a:hlink>
          <a:srgbClr val="D8A642"/>
        </a:hlink>
        <a:folHlink>
          <a:srgbClr val="B370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电子商务</Template>
  <TotalTime>8</TotalTime>
  <Words>322</Words>
  <Application>Microsoft Macintosh PowerPoint</Application>
  <PresentationFormat>全屏显示(4:3)</PresentationFormat>
  <Paragraphs>57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Arial Black</vt:lpstr>
      <vt:lpstr>Verdana</vt:lpstr>
      <vt:lpstr>Wingdings</vt:lpstr>
      <vt:lpstr>黑体</vt:lpstr>
      <vt:lpstr>宋体</vt:lpstr>
      <vt:lpstr>微软雅黑</vt:lpstr>
      <vt:lpstr>Arial</vt:lpstr>
      <vt:lpstr>电子商务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产品自定义属性</vt:lpstr>
      <vt:lpstr>产品图片</vt:lpstr>
      <vt:lpstr>产品图片</vt:lpstr>
      <vt:lpstr>产品图片要求</vt:lpstr>
      <vt:lpstr>产品视频</vt:lpstr>
      <vt:lpstr>产品视频</vt:lpstr>
      <vt:lpstr>视频</vt:lpstr>
      <vt:lpstr>交易信息</vt:lpstr>
      <vt:lpstr>物流信息</vt:lpstr>
      <vt:lpstr>免费拿样</vt:lpstr>
      <vt:lpstr>PowerPoint 演示文稿</vt:lpstr>
      <vt:lpstr>PowerPoint 演示文稿</vt:lpstr>
    </vt:vector>
  </TitlesOfParts>
  <Company>MC SYSTEM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微软用户</dc:creator>
  <cp:lastModifiedBy>Microsoft Office 用户</cp:lastModifiedBy>
  <cp:revision>823</cp:revision>
  <dcterms:created xsi:type="dcterms:W3CDTF">2013-06-27T01:27:00Z</dcterms:created>
  <dcterms:modified xsi:type="dcterms:W3CDTF">2019-06-11T09:33:01Z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